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7" r:id="rId3"/>
    <p:sldId id="274" r:id="rId4"/>
    <p:sldId id="268" r:id="rId5"/>
    <p:sldId id="269" r:id="rId6"/>
    <p:sldId id="270" r:id="rId7"/>
    <p:sldId id="271" r:id="rId8"/>
    <p:sldId id="272" r:id="rId9"/>
    <p:sldId id="273" r:id="rId10"/>
    <p:sldId id="275" r:id="rId11"/>
    <p:sldId id="27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D57B"/>
    <a:srgbClr val="7CBB6F"/>
    <a:srgbClr val="B358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4660"/>
  </p:normalViewPr>
  <p:slideViewPr>
    <p:cSldViewPr snapToGrid="0">
      <p:cViewPr>
        <p:scale>
          <a:sx n="66" d="100"/>
          <a:sy n="66" d="100"/>
        </p:scale>
        <p:origin x="7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05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4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48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09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6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8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1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9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16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14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1/24/2024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0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17/06/relationships/model3d" Target="../media/model3d6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5.png"/><Relationship Id="rId14" Type="http://schemas.microsoft.com/office/2017/06/relationships/model3d" Target="../media/model3d7.glb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96F4257-8A8B-4687-A362-2FB0FD59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52E944-E8B4-B78A-0B4C-D8ABC775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8" y="1597961"/>
            <a:ext cx="3231633" cy="3162300"/>
          </a:xfrm>
        </p:spPr>
        <p:txBody>
          <a:bodyPr>
            <a:normAutofit/>
          </a:bodyPr>
          <a:lstStyle/>
          <a:p>
            <a:r>
              <a:rPr lang="pt-BR" dirty="0"/>
              <a:t>Internet das Coisas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676F01-64E1-CCC0-1A8A-67D168374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8" y="4902489"/>
            <a:ext cx="3231633" cy="985075"/>
          </a:xfrm>
        </p:spPr>
        <p:txBody>
          <a:bodyPr>
            <a:normAutofit/>
          </a:bodyPr>
          <a:lstStyle/>
          <a:p>
            <a:r>
              <a:rPr lang="pt-BR" dirty="0"/>
              <a:t>Primeira lei de OHM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5B7E46-FCBF-464B-8083-9AF1A059E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5672" y="-1263"/>
            <a:ext cx="3484819" cy="34302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79A868-152F-4392-8D0D-C56B1C229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5672" y="3429000"/>
            <a:ext cx="3483870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34">
            <a:extLst>
              <a:ext uri="{FF2B5EF4-FFF2-40B4-BE49-F238E27FC236}">
                <a16:creationId xmlns:a16="http://schemas.microsoft.com/office/drawing/2014/main" id="{613F7046-4879-4110-98EC-7B7416E5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243582" y="3407228"/>
            <a:ext cx="3428999" cy="348481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E14A411-88B5-46A6-AD90-72073BCB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9837" y="3431225"/>
            <a:ext cx="3482163" cy="3430264"/>
          </a:xfrm>
          <a:custGeom>
            <a:avLst/>
            <a:gdLst>
              <a:gd name="connsiteX0" fmla="*/ 3478283 w 3482163"/>
              <a:gd name="connsiteY0" fmla="*/ 0 h 3430264"/>
              <a:gd name="connsiteX1" fmla="*/ 3482163 w 3482163"/>
              <a:gd name="connsiteY1" fmla="*/ 0 h 3430264"/>
              <a:gd name="connsiteX2" fmla="*/ 3482163 w 3482163"/>
              <a:gd name="connsiteY2" fmla="*/ 3430264 h 3430264"/>
              <a:gd name="connsiteX3" fmla="*/ 0 w 3482163"/>
              <a:gd name="connsiteY3" fmla="*/ 3430264 h 3430264"/>
              <a:gd name="connsiteX4" fmla="*/ 0 w 3482163"/>
              <a:gd name="connsiteY4" fmla="*/ 3426283 h 3430264"/>
              <a:gd name="connsiteX5" fmla="*/ 335407 w 3482163"/>
              <a:gd name="connsiteY5" fmla="*/ 3410137 h 3430264"/>
              <a:gd name="connsiteX6" fmla="*/ 3473897 w 3482163"/>
              <a:gd name="connsiteY6" fmla="*/ 170675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2163" h="3430264">
                <a:moveTo>
                  <a:pt x="3478283" y="0"/>
                </a:moveTo>
                <a:lnTo>
                  <a:pt x="3482163" y="0"/>
                </a:lnTo>
                <a:lnTo>
                  <a:pt x="3482163" y="3430264"/>
                </a:lnTo>
                <a:lnTo>
                  <a:pt x="0" y="3430264"/>
                </a:lnTo>
                <a:lnTo>
                  <a:pt x="0" y="3426283"/>
                </a:lnTo>
                <a:lnTo>
                  <a:pt x="335407" y="3410137"/>
                </a:lnTo>
                <a:cubicBezTo>
                  <a:pt x="2041201" y="3245035"/>
                  <a:pt x="3386298" y="1871077"/>
                  <a:pt x="3473897" y="17067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Nuvens azuis e rosas">
            <a:extLst>
              <a:ext uri="{FF2B5EF4-FFF2-40B4-BE49-F238E27FC236}">
                <a16:creationId xmlns:a16="http://schemas.microsoft.com/office/drawing/2014/main" id="{84A36853-91EC-0FE6-4086-A560407C0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11" r="32534" b="2"/>
          <a:stretch/>
        </p:blipFill>
        <p:spPr>
          <a:xfrm>
            <a:off x="8699542" y="2"/>
            <a:ext cx="3492458" cy="6858001"/>
          </a:xfrm>
          <a:custGeom>
            <a:avLst/>
            <a:gdLst/>
            <a:ahLst/>
            <a:cxnLst/>
            <a:rect l="l" t="t" r="r" b="b"/>
            <a:pathLst>
              <a:path w="3492458" h="6858001">
                <a:moveTo>
                  <a:pt x="0" y="0"/>
                </a:moveTo>
                <a:lnTo>
                  <a:pt x="3492458" y="0"/>
                </a:lnTo>
                <a:lnTo>
                  <a:pt x="3492458" y="3430264"/>
                </a:lnTo>
                <a:lnTo>
                  <a:pt x="3488603" y="3430264"/>
                </a:lnTo>
                <a:lnTo>
                  <a:pt x="3484192" y="3601898"/>
                </a:lnTo>
                <a:cubicBezTo>
                  <a:pt x="3390753" y="5415660"/>
                  <a:pt x="1866561" y="6858001"/>
                  <a:pt x="0" y="6858001"/>
                </a:cubicBezTo>
                <a:lnTo>
                  <a:pt x="0" y="3430264"/>
                </a:lnTo>
                <a:lnTo>
                  <a:pt x="0" y="342524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72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1ª Lei de OHM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23D028-A606-B12D-F835-3A9F24777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09" y="2446211"/>
            <a:ext cx="10446981" cy="280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73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1ª Lei de OHM</a:t>
            </a:r>
          </a:p>
        </p:txBody>
      </p:sp>
      <p:pic>
        <p:nvPicPr>
          <p:cNvPr id="2050" name="Picture 2" descr="Lei de OHM | The electronic theory">
            <a:extLst>
              <a:ext uri="{FF2B5EF4-FFF2-40B4-BE49-F238E27FC236}">
                <a16:creationId xmlns:a16="http://schemas.microsoft.com/office/drawing/2014/main" id="{5D1B2A5F-0488-62DD-FD93-D11199068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57" y="2513838"/>
            <a:ext cx="8113486" cy="396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097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9EE97BE-D550-DAFE-6C6A-E35EF2D60CF8}"/>
              </a:ext>
            </a:extLst>
          </p:cNvPr>
          <p:cNvSpPr/>
          <p:nvPr/>
        </p:nvSpPr>
        <p:spPr>
          <a:xfrm>
            <a:off x="1583703" y="4025245"/>
            <a:ext cx="4062953" cy="2479250"/>
          </a:xfrm>
          <a:prstGeom prst="roundRect">
            <a:avLst>
              <a:gd name="adj" fmla="val 183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Fornecedor de energia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9C5080-19D3-AFCA-7497-9F20105D2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3" y="2427316"/>
            <a:ext cx="10536460" cy="3513514"/>
          </a:xfrm>
        </p:spPr>
        <p:txBody>
          <a:bodyPr>
            <a:normAutofit/>
          </a:bodyPr>
          <a:lstStyle/>
          <a:p>
            <a:r>
              <a:rPr lang="pt-BR" sz="2800" dirty="0"/>
              <a:t>Existem duas formas de se construir um circuito:</a:t>
            </a:r>
          </a:p>
          <a:p>
            <a:pPr lvl="1"/>
            <a:r>
              <a:rPr lang="pt-BR" sz="1800" dirty="0"/>
              <a:t>Primeira: tentativa e erro; Simulação </a:t>
            </a:r>
            <a:r>
              <a:rPr lang="pt-BR" sz="1800" dirty="0" err="1"/>
              <a:t>tinkercad</a:t>
            </a:r>
            <a:endParaRPr lang="pt-BR" sz="1800" dirty="0"/>
          </a:p>
          <a:p>
            <a:pPr lvl="1"/>
            <a:r>
              <a:rPr lang="pt-BR" sz="1800" dirty="0"/>
              <a:t>Segunda: Utilizando matemática.</a:t>
            </a:r>
          </a:p>
          <a:p>
            <a:endParaRPr lang="pt-BR" sz="2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Bateria Transistor Pp3 De 9V">
                <a:extLst>
                  <a:ext uri="{FF2B5EF4-FFF2-40B4-BE49-F238E27FC236}">
                    <a16:creationId xmlns:a16="http://schemas.microsoft.com/office/drawing/2014/main" id="{C83991A8-6391-9972-58D0-E69911CEF4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0507918"/>
                  </p:ext>
                </p:extLst>
              </p:nvPr>
            </p:nvGraphicFramePr>
            <p:xfrm flipH="1">
              <a:off x="2365645" y="4673527"/>
              <a:ext cx="859582" cy="1464037"/>
            </p:xfrm>
            <a:graphic>
              <a:graphicData uri="http://schemas.microsoft.com/office/drawing/2017/model3d">
                <am3d:model3d r:embed="rId2">
                  <am3d:spPr>
                    <a:xfrm flipH="1">
                      <a:off x="0" y="0"/>
                      <a:ext cx="859582" cy="1464037"/>
                    </a:xfrm>
                    <a:prstGeom prst="rect">
                      <a:avLst/>
                    </a:prstGeom>
                  </am3d:spPr>
                  <am3d:camera>
                    <am3d:pos x="0" y="0" z="543681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71632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964414" ay="1365021" az="8378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367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Bateria Transistor Pp3 De 9V">
                <a:extLst>
                  <a:ext uri="{FF2B5EF4-FFF2-40B4-BE49-F238E27FC236}">
                    <a16:creationId xmlns:a16="http://schemas.microsoft.com/office/drawing/2014/main" id="{C83991A8-6391-9972-58D0-E69911CEF4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365645" y="4673527"/>
                <a:ext cx="859582" cy="1464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Bateria carregada">
                <a:extLst>
                  <a:ext uri="{FF2B5EF4-FFF2-40B4-BE49-F238E27FC236}">
                    <a16:creationId xmlns:a16="http://schemas.microsoft.com/office/drawing/2014/main" id="{FF223924-3277-31A4-A781-CAEE537A72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2345247"/>
                  </p:ext>
                </p:extLst>
              </p:nvPr>
            </p:nvGraphicFramePr>
            <p:xfrm flipH="1">
              <a:off x="4007168" y="4745670"/>
              <a:ext cx="782508" cy="1319753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782508" cy="1319753"/>
                    </a:xfrm>
                    <a:prstGeom prst="rect">
                      <a:avLst/>
                    </a:prstGeom>
                  </am3d:spPr>
                  <am3d:camera>
                    <am3d:pos x="0" y="0" z="609365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99997" d="1000000"/>
                    <am3d:preTrans dx="18" dy="-17999983" dz="16120"/>
                    <am3d:scale>
                      <am3d:sx n="1000000" d="1000000"/>
                      <am3d:sy n="1000000" d="1000000"/>
                      <am3d:sz n="1000000" d="1000000"/>
                    </am3d:scale>
                    <am3d:rot ax="2385151" ay="-1993256" az="-146991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22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Bateria carregada">
                <a:extLst>
                  <a:ext uri="{FF2B5EF4-FFF2-40B4-BE49-F238E27FC236}">
                    <a16:creationId xmlns:a16="http://schemas.microsoft.com/office/drawing/2014/main" id="{FF223924-3277-31A4-A781-CAEE537A72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4007168" y="4745670"/>
                <a:ext cx="782508" cy="131975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CDAD45-9DB4-9ED4-FB72-B9B4975699B6}"/>
              </a:ext>
            </a:extLst>
          </p:cNvPr>
          <p:cNvSpPr/>
          <p:nvPr/>
        </p:nvSpPr>
        <p:spPr>
          <a:xfrm>
            <a:off x="6152996" y="4025245"/>
            <a:ext cx="4062953" cy="2479250"/>
          </a:xfrm>
          <a:prstGeom prst="roundRect">
            <a:avLst>
              <a:gd name="adj" fmla="val 183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  <a:p>
            <a:pPr algn="ctr"/>
            <a:r>
              <a:rPr lang="pt-BR" dirty="0"/>
              <a:t>Consumidores de energia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o 3D 11" descr="Resistor Eletrônico 2">
                <a:extLst>
                  <a:ext uri="{FF2B5EF4-FFF2-40B4-BE49-F238E27FC236}">
                    <a16:creationId xmlns:a16="http://schemas.microsoft.com/office/drawing/2014/main" id="{188D0949-C080-B353-6525-7BC973E874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3670931"/>
                  </p:ext>
                </p:extLst>
              </p:nvPr>
            </p:nvGraphicFramePr>
            <p:xfrm>
              <a:off x="7727395" y="4688136"/>
              <a:ext cx="1018543" cy="71740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018543" cy="717408"/>
                    </a:xfrm>
                    <a:prstGeom prst="rect">
                      <a:avLst/>
                    </a:prstGeom>
                  </am3d:spPr>
                  <am3d:camera>
                    <am3d:pos x="0" y="0" z="498590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01431" d="1000000"/>
                    <am3d:preTrans dx="0" dy="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2790644" ay="1462039" az="141036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2311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o 3D 11" descr="Resistor Eletrônico 2">
                <a:extLst>
                  <a:ext uri="{FF2B5EF4-FFF2-40B4-BE49-F238E27FC236}">
                    <a16:creationId xmlns:a16="http://schemas.microsoft.com/office/drawing/2014/main" id="{188D0949-C080-B353-6525-7BC973E874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27395" y="4688136"/>
                <a:ext cx="1018543" cy="717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 descr="Objeto mecânico 2 - Motor">
                <a:extLst>
                  <a:ext uri="{FF2B5EF4-FFF2-40B4-BE49-F238E27FC236}">
                    <a16:creationId xmlns:a16="http://schemas.microsoft.com/office/drawing/2014/main" id="{2263EFFF-2E9A-0E74-EF99-EF471F17AB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0277647"/>
                  </p:ext>
                </p:extLst>
              </p:nvPr>
            </p:nvGraphicFramePr>
            <p:xfrm>
              <a:off x="6539495" y="4388906"/>
              <a:ext cx="998235" cy="100357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98235" cy="1003573"/>
                    </a:xfrm>
                    <a:prstGeom prst="rect">
                      <a:avLst/>
                    </a:prstGeom>
                  </am3d:spPr>
                  <am3d:camera>
                    <am3d:pos x="0" y="0" z="735131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65" d="1000000"/>
                    <am3d:preTrans dx="-47029342" dy="-13344725" dz="47362884"/>
                    <am3d:scale>
                      <am3d:sx n="1000000" d="1000000"/>
                      <am3d:sy n="1000000" d="1000000"/>
                      <am3d:sz n="1000000" d="1000000"/>
                    </am3d:scale>
                    <am3d:rot ax="2593330" ay="-3506177" az="-232117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4946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 descr="Objeto mecânico 2 - Motor">
                <a:extLst>
                  <a:ext uri="{FF2B5EF4-FFF2-40B4-BE49-F238E27FC236}">
                    <a16:creationId xmlns:a16="http://schemas.microsoft.com/office/drawing/2014/main" id="{2263EFFF-2E9A-0E74-EF99-EF471F17AB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9495" y="4388906"/>
                <a:ext cx="998235" cy="1003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 descr="Soquete DIP De 16 Pinos De Circuito Integrado">
                <a:extLst>
                  <a:ext uri="{FF2B5EF4-FFF2-40B4-BE49-F238E27FC236}">
                    <a16:creationId xmlns:a16="http://schemas.microsoft.com/office/drawing/2014/main" id="{7DC0909C-EE91-3008-26FA-90F1845DFC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4661977"/>
                  </p:ext>
                </p:extLst>
              </p:nvPr>
            </p:nvGraphicFramePr>
            <p:xfrm>
              <a:off x="8723261" y="4511823"/>
              <a:ext cx="995868" cy="100357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995868" cy="1003573"/>
                    </a:xfrm>
                    <a:prstGeom prst="rect">
                      <a:avLst/>
                    </a:prstGeom>
                  </am3d:spPr>
                  <am3d:camera>
                    <am3d:pos x="0" y="0" z="533487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55557" d="1000000"/>
                    <am3d:preTrans dx="0" dy="-8880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26231" ay="1667431" az="130014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0883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 descr="Soquete DIP De 16 Pinos De Circuito Integrado">
                <a:extLst>
                  <a:ext uri="{FF2B5EF4-FFF2-40B4-BE49-F238E27FC236}">
                    <a16:creationId xmlns:a16="http://schemas.microsoft.com/office/drawing/2014/main" id="{7DC0909C-EE91-3008-26FA-90F1845DFC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23261" y="4511823"/>
                <a:ext cx="995868" cy="1003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o 3D 14" descr="Lâmpada de Led Fluorescente">
                <a:extLst>
                  <a:ext uri="{FF2B5EF4-FFF2-40B4-BE49-F238E27FC236}">
                    <a16:creationId xmlns:a16="http://schemas.microsoft.com/office/drawing/2014/main" id="{4B570326-B0EE-98F1-58DE-D9E00416BC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374805"/>
                  </p:ext>
                </p:extLst>
              </p:nvPr>
            </p:nvGraphicFramePr>
            <p:xfrm flipH="1">
              <a:off x="7278122" y="5576286"/>
              <a:ext cx="519215" cy="759338"/>
            </p:xfrm>
            <a:graphic>
              <a:graphicData uri="http://schemas.microsoft.com/office/drawing/2017/model3d">
                <am3d:model3d r:embed="rId12">
                  <am3d:spPr>
                    <a:xfrm flipH="1">
                      <a:off x="0" y="0"/>
                      <a:ext cx="519215" cy="759338"/>
                    </a:xfrm>
                    <a:prstGeom prst="rect">
                      <a:avLst/>
                    </a:prstGeom>
                  </am3d:spPr>
                  <am3d:camera>
                    <am3d:pos x="0" y="0" z="60354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9330" d="1000000"/>
                    <am3d:preTrans dx="163" dy="1235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138820" ay="-3759328" az="-834168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9912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o 3D 14" descr="Lâmpada de Led Fluorescente">
                <a:extLst>
                  <a:ext uri="{FF2B5EF4-FFF2-40B4-BE49-F238E27FC236}">
                    <a16:creationId xmlns:a16="http://schemas.microsoft.com/office/drawing/2014/main" id="{4B570326-B0EE-98F1-58DE-D9E00416BC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flipH="1">
                <a:off x="7278122" y="5576286"/>
                <a:ext cx="519215" cy="759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elo 3D 15" descr="Capacitor Eletrolítico">
                <a:extLst>
                  <a:ext uri="{FF2B5EF4-FFF2-40B4-BE49-F238E27FC236}">
                    <a16:creationId xmlns:a16="http://schemas.microsoft.com/office/drawing/2014/main" id="{176C9727-0F44-3530-8CFC-33C08F7135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106502"/>
                  </p:ext>
                </p:extLst>
              </p:nvPr>
            </p:nvGraphicFramePr>
            <p:xfrm>
              <a:off x="8570100" y="5539294"/>
              <a:ext cx="153161" cy="626769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53161" cy="626769"/>
                    </a:xfrm>
                    <a:prstGeom prst="rect">
                      <a:avLst/>
                    </a:prstGeom>
                  </am3d:spPr>
                  <am3d:camera>
                    <am3d:pos x="0" y="0" z="485219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713817" d="1000000"/>
                    <am3d:preTrans dx="0" dy="451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063206" ay="-3331401" az="-6199888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6351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elo 3D 15" descr="Capacitor Eletrolítico">
                <a:extLst>
                  <a:ext uri="{FF2B5EF4-FFF2-40B4-BE49-F238E27FC236}">
                    <a16:creationId xmlns:a16="http://schemas.microsoft.com/office/drawing/2014/main" id="{176C9727-0F44-3530-8CFC-33C08F7135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70100" y="5539294"/>
                <a:ext cx="153161" cy="626769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317D4AC-6C94-40D4-EE57-904A2B21640C}"/>
              </a:ext>
            </a:extLst>
          </p:cNvPr>
          <p:cNvSpPr/>
          <p:nvPr/>
        </p:nvSpPr>
        <p:spPr>
          <a:xfrm>
            <a:off x="7678132" y="7555158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B35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Ohm:</a:t>
            </a:r>
          </a:p>
          <a:p>
            <a:pPr algn="l"/>
            <a:endParaRPr lang="pt-B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Ohm é a unidade de medida da resistência elétrica em um circuito.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Símbolo: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Representado pela letra grega Ω (ômega).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Equação Fundamental: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A relação fundamental é dada pela Lei de Ohm, que afirma que a corrente (I) em um circuito é diretamente proporcional à tensão (V) e inversamente proporcional à resistência (R), expressa por V = I * R.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Resistência: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Indica a oposição que um material oferece à passagem da corrente elétrica.</a:t>
            </a:r>
          </a:p>
        </p:txBody>
      </p:sp>
    </p:spTree>
    <p:extLst>
      <p:ext uri="{BB962C8B-B14F-4D97-AF65-F5344CB8AC3E}">
        <p14:creationId xmlns:p14="http://schemas.microsoft.com/office/powerpoint/2010/main" val="356944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317D4AC-6C94-40D4-EE57-904A2B21640C}"/>
              </a:ext>
            </a:extLst>
          </p:cNvPr>
          <p:cNvSpPr/>
          <p:nvPr/>
        </p:nvSpPr>
        <p:spPr>
          <a:xfrm>
            <a:off x="7678132" y="7555158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B35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Ohm:</a:t>
            </a:r>
          </a:p>
          <a:p>
            <a:pPr algn="l"/>
            <a:endParaRPr lang="pt-B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Ohm é a unidade de medida da resistência elétrica em um circuito.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Símbolo: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Representado pela letra grega Ω (ômega).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Equação Fundamental: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A relação fundamental é dada pela Lei de Ohm, que afirma que a corrente (I) em um circuito é diretamente proporcional à tensão (V) e inversamente proporcional à resistência (R), expressa por V = I * R.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Resistência: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Indica a oposição que um material oferece à passagem da corrente elétrica.</a:t>
            </a:r>
          </a:p>
        </p:txBody>
      </p:sp>
      <p:pic>
        <p:nvPicPr>
          <p:cNvPr id="1026" name="Picture 2" descr="Georg Ohm Biography – Profile, Childhood, Life &amp; Timeline">
            <a:extLst>
              <a:ext uri="{FF2B5EF4-FFF2-40B4-BE49-F238E27FC236}">
                <a16:creationId xmlns:a16="http://schemas.microsoft.com/office/drawing/2014/main" id="{A064B076-1396-7D5C-69EF-63FDB5DCE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0942" y="-3693418"/>
            <a:ext cx="13253884" cy="110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8D265246-03EF-143E-54EE-FB1EE3441D1D}"/>
              </a:ext>
            </a:extLst>
          </p:cNvPr>
          <p:cNvSpPr txBox="1"/>
          <p:nvPr/>
        </p:nvSpPr>
        <p:spPr>
          <a:xfrm>
            <a:off x="-530942" y="2090057"/>
            <a:ext cx="13253884" cy="5261429"/>
          </a:xfrm>
          <a:custGeom>
            <a:avLst/>
            <a:gdLst/>
            <a:ahLst/>
            <a:cxnLst/>
            <a:rect l="l" t="t" r="r" b="b"/>
            <a:pathLst>
              <a:path w="13253884" h="5261429">
                <a:moveTo>
                  <a:pt x="5040744" y="1894335"/>
                </a:moveTo>
                <a:lnTo>
                  <a:pt x="5074021" y="1894335"/>
                </a:lnTo>
                <a:cubicBezTo>
                  <a:pt x="5189875" y="1894335"/>
                  <a:pt x="5247802" y="1966641"/>
                  <a:pt x="5247802" y="2111252"/>
                </a:cubicBezTo>
                <a:cubicBezTo>
                  <a:pt x="5247802" y="2190131"/>
                  <a:pt x="5232601" y="2247236"/>
                  <a:pt x="5202200" y="2282567"/>
                </a:cubicBezTo>
                <a:cubicBezTo>
                  <a:pt x="5171798" y="2317899"/>
                  <a:pt x="5122910" y="2335564"/>
                  <a:pt x="5055534" y="2335564"/>
                </a:cubicBezTo>
                <a:lnTo>
                  <a:pt x="5040744" y="2335564"/>
                </a:lnTo>
                <a:close/>
                <a:moveTo>
                  <a:pt x="8403176" y="1865988"/>
                </a:moveTo>
                <a:cubicBezTo>
                  <a:pt x="8440150" y="1865988"/>
                  <a:pt x="8470757" y="1884681"/>
                  <a:pt x="8494996" y="1922066"/>
                </a:cubicBezTo>
                <a:cubicBezTo>
                  <a:pt x="8519235" y="1959451"/>
                  <a:pt x="8531354" y="2006491"/>
                  <a:pt x="8531354" y="2063185"/>
                </a:cubicBezTo>
                <a:cubicBezTo>
                  <a:pt x="8531354" y="2122345"/>
                  <a:pt x="8518824" y="2170001"/>
                  <a:pt x="8493763" y="2206153"/>
                </a:cubicBezTo>
                <a:cubicBezTo>
                  <a:pt x="8468703" y="2242306"/>
                  <a:pt x="8438507" y="2260383"/>
                  <a:pt x="8403176" y="2260383"/>
                </a:cubicBezTo>
                <a:cubicBezTo>
                  <a:pt x="8367845" y="2260383"/>
                  <a:pt x="8338060" y="2242306"/>
                  <a:pt x="8313821" y="2206153"/>
                </a:cubicBezTo>
                <a:cubicBezTo>
                  <a:pt x="8289582" y="2170001"/>
                  <a:pt x="8277463" y="2122345"/>
                  <a:pt x="8277463" y="2063185"/>
                </a:cubicBezTo>
                <a:cubicBezTo>
                  <a:pt x="8277463" y="2006491"/>
                  <a:pt x="8289171" y="1959451"/>
                  <a:pt x="8312588" y="1922066"/>
                </a:cubicBezTo>
                <a:cubicBezTo>
                  <a:pt x="8336006" y="1884681"/>
                  <a:pt x="8366201" y="1865988"/>
                  <a:pt x="8403176" y="1865988"/>
                </a:cubicBezTo>
                <a:close/>
                <a:moveTo>
                  <a:pt x="10925589" y="1174565"/>
                </a:moveTo>
                <a:lnTo>
                  <a:pt x="10925589" y="3055334"/>
                </a:lnTo>
                <a:lnTo>
                  <a:pt x="11493764" y="3055334"/>
                </a:lnTo>
                <a:lnTo>
                  <a:pt x="11493764" y="2113717"/>
                </a:lnTo>
                <a:lnTo>
                  <a:pt x="11708216" y="2477300"/>
                </a:lnTo>
                <a:lnTo>
                  <a:pt x="11922668" y="2113717"/>
                </a:lnTo>
                <a:lnTo>
                  <a:pt x="11922668" y="3055334"/>
                </a:lnTo>
                <a:lnTo>
                  <a:pt x="12488377" y="3055334"/>
                </a:lnTo>
                <a:lnTo>
                  <a:pt x="12488377" y="1174565"/>
                </a:lnTo>
                <a:lnTo>
                  <a:pt x="11938690" y="1174565"/>
                </a:lnTo>
                <a:lnTo>
                  <a:pt x="11708216" y="1566495"/>
                </a:lnTo>
                <a:lnTo>
                  <a:pt x="11476509" y="1174565"/>
                </a:lnTo>
                <a:close/>
                <a:moveTo>
                  <a:pt x="9258714" y="1174565"/>
                </a:moveTo>
                <a:lnTo>
                  <a:pt x="9258714" y="3055334"/>
                </a:lnTo>
                <a:lnTo>
                  <a:pt x="9824424" y="3055334"/>
                </a:lnTo>
                <a:lnTo>
                  <a:pt x="9824424" y="2356516"/>
                </a:lnTo>
                <a:lnTo>
                  <a:pt x="10112825" y="2356516"/>
                </a:lnTo>
                <a:lnTo>
                  <a:pt x="10112825" y="3055334"/>
                </a:lnTo>
                <a:lnTo>
                  <a:pt x="10679767" y="3055334"/>
                </a:lnTo>
                <a:lnTo>
                  <a:pt x="10679767" y="1174565"/>
                </a:lnTo>
                <a:lnTo>
                  <a:pt x="10112825" y="1174565"/>
                </a:lnTo>
                <a:lnTo>
                  <a:pt x="10112825" y="1863523"/>
                </a:lnTo>
                <a:lnTo>
                  <a:pt x="9824424" y="1863523"/>
                </a:lnTo>
                <a:lnTo>
                  <a:pt x="9824424" y="1174565"/>
                </a:lnTo>
                <a:close/>
                <a:moveTo>
                  <a:pt x="5996569" y="1174565"/>
                </a:moveTo>
                <a:lnTo>
                  <a:pt x="5996569" y="3055334"/>
                </a:lnTo>
                <a:lnTo>
                  <a:pt x="7060202" y="3055334"/>
                </a:lnTo>
                <a:lnTo>
                  <a:pt x="7060202" y="2583293"/>
                </a:lnTo>
                <a:lnTo>
                  <a:pt x="6562279" y="2583293"/>
                </a:lnTo>
                <a:lnTo>
                  <a:pt x="6562279" y="2351586"/>
                </a:lnTo>
                <a:lnTo>
                  <a:pt x="6908607" y="2351586"/>
                </a:lnTo>
                <a:lnTo>
                  <a:pt x="6908607" y="1879546"/>
                </a:lnTo>
                <a:lnTo>
                  <a:pt x="6562279" y="1879546"/>
                </a:lnTo>
                <a:lnTo>
                  <a:pt x="6562279" y="1646606"/>
                </a:lnTo>
                <a:lnTo>
                  <a:pt x="7060202" y="1646606"/>
                </a:lnTo>
                <a:lnTo>
                  <a:pt x="7060202" y="1174565"/>
                </a:lnTo>
                <a:close/>
                <a:moveTo>
                  <a:pt x="4472570" y="1174565"/>
                </a:moveTo>
                <a:lnTo>
                  <a:pt x="4472570" y="3055334"/>
                </a:lnTo>
                <a:lnTo>
                  <a:pt x="5098671" y="3055334"/>
                </a:lnTo>
                <a:cubicBezTo>
                  <a:pt x="5265467" y="3055334"/>
                  <a:pt x="5402272" y="3007884"/>
                  <a:pt x="5509087" y="2912982"/>
                </a:cubicBezTo>
                <a:cubicBezTo>
                  <a:pt x="5615902" y="2818081"/>
                  <a:pt x="5693344" y="2699352"/>
                  <a:pt x="5741411" y="2556795"/>
                </a:cubicBezTo>
                <a:cubicBezTo>
                  <a:pt x="5789477" y="2414238"/>
                  <a:pt x="5813511" y="2268188"/>
                  <a:pt x="5813511" y="2118647"/>
                </a:cubicBezTo>
                <a:cubicBezTo>
                  <a:pt x="5813511" y="1950208"/>
                  <a:pt x="5787012" y="1794093"/>
                  <a:pt x="5734016" y="1650304"/>
                </a:cubicBezTo>
                <a:cubicBezTo>
                  <a:pt x="5681019" y="1506514"/>
                  <a:pt x="5601524" y="1391277"/>
                  <a:pt x="5495531" y="1304592"/>
                </a:cubicBezTo>
                <a:cubicBezTo>
                  <a:pt x="5389538" y="1217907"/>
                  <a:pt x="5262591" y="1174565"/>
                  <a:pt x="5114693" y="1174565"/>
                </a:cubicBezTo>
                <a:close/>
                <a:moveTo>
                  <a:pt x="3084385" y="1174565"/>
                </a:moveTo>
                <a:lnTo>
                  <a:pt x="3084385" y="3055334"/>
                </a:lnTo>
                <a:lnTo>
                  <a:pt x="3650095" y="3055334"/>
                </a:lnTo>
                <a:lnTo>
                  <a:pt x="3650095" y="1174565"/>
                </a:lnTo>
                <a:close/>
                <a:moveTo>
                  <a:pt x="1843670" y="1174565"/>
                </a:moveTo>
                <a:lnTo>
                  <a:pt x="1843670" y="3055334"/>
                </a:lnTo>
                <a:lnTo>
                  <a:pt x="2907302" y="3055334"/>
                </a:lnTo>
                <a:lnTo>
                  <a:pt x="2907302" y="2583293"/>
                </a:lnTo>
                <a:lnTo>
                  <a:pt x="2409379" y="2583293"/>
                </a:lnTo>
                <a:lnTo>
                  <a:pt x="2409379" y="2351586"/>
                </a:lnTo>
                <a:lnTo>
                  <a:pt x="2755707" y="2351586"/>
                </a:lnTo>
                <a:lnTo>
                  <a:pt x="2755707" y="1879546"/>
                </a:lnTo>
                <a:lnTo>
                  <a:pt x="2409379" y="1879546"/>
                </a:lnTo>
                <a:lnTo>
                  <a:pt x="2409379" y="1646606"/>
                </a:lnTo>
                <a:lnTo>
                  <a:pt x="2907302" y="1646606"/>
                </a:lnTo>
                <a:lnTo>
                  <a:pt x="2907302" y="1174565"/>
                </a:lnTo>
                <a:close/>
                <a:moveTo>
                  <a:pt x="641055" y="1174565"/>
                </a:moveTo>
                <a:lnTo>
                  <a:pt x="641055" y="3055334"/>
                </a:lnTo>
                <a:lnTo>
                  <a:pt x="1704687" y="3055334"/>
                </a:lnTo>
                <a:lnTo>
                  <a:pt x="1704687" y="2583293"/>
                </a:lnTo>
                <a:lnTo>
                  <a:pt x="1206764" y="2583293"/>
                </a:lnTo>
                <a:lnTo>
                  <a:pt x="1206764" y="1174565"/>
                </a:lnTo>
                <a:close/>
                <a:moveTo>
                  <a:pt x="8403176" y="1144986"/>
                </a:moveTo>
                <a:cubicBezTo>
                  <a:pt x="8279928" y="1144986"/>
                  <a:pt x="8168799" y="1188328"/>
                  <a:pt x="8069789" y="1275013"/>
                </a:cubicBezTo>
                <a:cubicBezTo>
                  <a:pt x="7970780" y="1361697"/>
                  <a:pt x="7892518" y="1478989"/>
                  <a:pt x="7835001" y="1626886"/>
                </a:cubicBezTo>
                <a:cubicBezTo>
                  <a:pt x="7777486" y="1774784"/>
                  <a:pt x="7748727" y="1937061"/>
                  <a:pt x="7748727" y="2113717"/>
                </a:cubicBezTo>
                <a:cubicBezTo>
                  <a:pt x="7748727" y="2292016"/>
                  <a:pt x="7777897" y="2455320"/>
                  <a:pt x="7836234" y="2603629"/>
                </a:cubicBezTo>
                <a:cubicBezTo>
                  <a:pt x="7894571" y="2751938"/>
                  <a:pt x="7973245" y="2869435"/>
                  <a:pt x="8072254" y="2956119"/>
                </a:cubicBezTo>
                <a:cubicBezTo>
                  <a:pt x="8171264" y="3042804"/>
                  <a:pt x="8281571" y="3086146"/>
                  <a:pt x="8403176" y="3086146"/>
                </a:cubicBezTo>
                <a:cubicBezTo>
                  <a:pt x="8523959" y="3086146"/>
                  <a:pt x="8634472" y="3043215"/>
                  <a:pt x="8734714" y="2957352"/>
                </a:cubicBezTo>
                <a:cubicBezTo>
                  <a:pt x="8834956" y="2871489"/>
                  <a:pt x="8914040" y="2753992"/>
                  <a:pt x="8971966" y="2604862"/>
                </a:cubicBezTo>
                <a:cubicBezTo>
                  <a:pt x="9029893" y="2455731"/>
                  <a:pt x="9058857" y="2292016"/>
                  <a:pt x="9058857" y="2113717"/>
                </a:cubicBezTo>
                <a:cubicBezTo>
                  <a:pt x="9058857" y="1937061"/>
                  <a:pt x="9029893" y="1774784"/>
                  <a:pt x="8971966" y="1626886"/>
                </a:cubicBezTo>
                <a:cubicBezTo>
                  <a:pt x="8914040" y="1478989"/>
                  <a:pt x="8834956" y="1361697"/>
                  <a:pt x="8734714" y="1275013"/>
                </a:cubicBezTo>
                <a:cubicBezTo>
                  <a:pt x="8634472" y="1188328"/>
                  <a:pt x="8523959" y="1144986"/>
                  <a:pt x="8403176" y="1144986"/>
                </a:cubicBezTo>
                <a:close/>
                <a:moveTo>
                  <a:pt x="0" y="0"/>
                </a:moveTo>
                <a:lnTo>
                  <a:pt x="13253884" y="0"/>
                </a:lnTo>
                <a:lnTo>
                  <a:pt x="13253884" y="5261429"/>
                </a:lnTo>
                <a:lnTo>
                  <a:pt x="0" y="526142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0"/>
                </a:schemeClr>
              </a:gs>
              <a:gs pos="42000">
                <a:schemeClr val="tx1">
                  <a:alpha val="82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pt-BR" sz="19900" dirty="0">
              <a:latin typeface="Gill Sans Nova Cond Ultra Bold" panose="020B0B04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755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AB9156FC-A47C-3247-A17E-8C17A19E6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047"/>
            <a:ext cx="8511538" cy="5911906"/>
          </a:xfrm>
          <a:prstGeom prst="rect">
            <a:avLst/>
          </a:prstGeom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39352A8-FF0E-6EAA-1B98-FBF66FDEEAD9}"/>
              </a:ext>
            </a:extLst>
          </p:cNvPr>
          <p:cNvSpPr/>
          <p:nvPr/>
        </p:nvSpPr>
        <p:spPr>
          <a:xfrm>
            <a:off x="7678132" y="473047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B35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Ohm:</a:t>
            </a:r>
          </a:p>
          <a:p>
            <a:pPr algn="l"/>
            <a:endParaRPr lang="pt-B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Ohm é a unidade de medida da resistência elétrica em um circuito.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Símbolo: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Representado pela letra grega Ω (ômega).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Equação Fundamental: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A relação fundamental é dada pela Lei de Ohm, que afirma que a corrente (I) em um circuito é diretamente proporcional à tensão (V) e inversamente proporcional à resistência (R), expressa por V = I * R.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Resistência: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Indica a oposição que um material oferece à passagem da corrente elétrica.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2BAC0709-39F3-18A6-EA16-7972D2B284C5}"/>
              </a:ext>
            </a:extLst>
          </p:cNvPr>
          <p:cNvSpPr/>
          <p:nvPr/>
        </p:nvSpPr>
        <p:spPr>
          <a:xfrm>
            <a:off x="7678132" y="7540597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7CBB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Ampere:</a:t>
            </a:r>
          </a:p>
          <a:p>
            <a:pPr algn="l"/>
            <a:endParaRPr lang="pt-B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Ampere é a unidade de medida da corrente elétrica.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Símbolo: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Representado pela letra A.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Equação Fundamental: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A corrente elétrica (I) é a quantidade de carga elétrica que passa por um ponto em um circuito em um segundo.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Relação com Coulomb: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Um Ampere é definido como um Coulomb por segundo.</a:t>
            </a:r>
          </a:p>
        </p:txBody>
      </p:sp>
    </p:spTree>
    <p:extLst>
      <p:ext uri="{BB962C8B-B14F-4D97-AF65-F5344CB8AC3E}">
        <p14:creationId xmlns:p14="http://schemas.microsoft.com/office/powerpoint/2010/main" val="645951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AB9156FC-A47C-3247-A17E-8C17A19E6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047"/>
            <a:ext cx="8511538" cy="5911906"/>
          </a:xfrm>
          <a:prstGeom prst="rect">
            <a:avLst/>
          </a:prstGeom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39352A8-FF0E-6EAA-1B98-FBF66FDEEAD9}"/>
              </a:ext>
            </a:extLst>
          </p:cNvPr>
          <p:cNvSpPr/>
          <p:nvPr/>
        </p:nvSpPr>
        <p:spPr>
          <a:xfrm>
            <a:off x="7678132" y="-8972634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B358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Ohm:</a:t>
            </a:r>
          </a:p>
          <a:p>
            <a:pPr algn="l"/>
            <a:endParaRPr lang="pt-B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Ohm é a unidade de medida da resistência elétrica em um circuito.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Símbolo: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Representado pela letra grega Ω (ômega).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Equação Fundamental: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A relação fundamental é dada pela Lei de Ohm, que afirma que a corrente (I) em um circuito é diretamente proporcional à tensão (V) e inversamente proporcional à resistência (R), expressa por V = I * R.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Resistência: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Indica a oposição que um material oferece à passagem da corrente elétrica.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2BAC0709-39F3-18A6-EA16-7972D2B284C5}"/>
              </a:ext>
            </a:extLst>
          </p:cNvPr>
          <p:cNvSpPr/>
          <p:nvPr/>
        </p:nvSpPr>
        <p:spPr>
          <a:xfrm>
            <a:off x="7678132" y="473047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7CBB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Ampere:</a:t>
            </a:r>
          </a:p>
          <a:p>
            <a:pPr algn="l"/>
            <a:endParaRPr lang="pt-B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Ampere é a unidade de medida da corrente elétrica.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Símbolo: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Representado pela letra A.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Equação Fundamental: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A corrente elétrica (I) é a quantidade de carga elétrica que passa por um ponto em um circuito em um segundo.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Relação com Coulomb: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Um Ampere é definido como um Coulomb por segundo.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1957C14-995E-8360-EF22-8CBB4BE5488F}"/>
              </a:ext>
            </a:extLst>
          </p:cNvPr>
          <p:cNvSpPr/>
          <p:nvPr/>
        </p:nvSpPr>
        <p:spPr>
          <a:xfrm>
            <a:off x="7678132" y="8054947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E0D5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Volt:</a:t>
            </a:r>
            <a:endParaRPr lang="pt-BR" b="0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Volt é a unidade de medida da diferença de potencial elétrico, ou seja, da tensão elétrica.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Símbolo: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Representado pela letra V.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Equação Fundamental: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A diferença de potencial elétrico (V) entre dois pontos de um circuito é a energia necessária para mover uma unidade de carga de um ponto para o outro.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Relação com Joules e Coulomb: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Um Volt é definido como um Joule por Coulomb.</a:t>
            </a:r>
          </a:p>
        </p:txBody>
      </p:sp>
    </p:spTree>
    <p:extLst>
      <p:ext uri="{BB962C8B-B14F-4D97-AF65-F5344CB8AC3E}">
        <p14:creationId xmlns:p14="http://schemas.microsoft.com/office/powerpoint/2010/main" val="2104490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AB9156FC-A47C-3247-A17E-8C17A19E6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047"/>
            <a:ext cx="8511538" cy="5911906"/>
          </a:xfrm>
          <a:prstGeom prst="rect">
            <a:avLst/>
          </a:prstGeom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2BAC0709-39F3-18A6-EA16-7972D2B284C5}"/>
              </a:ext>
            </a:extLst>
          </p:cNvPr>
          <p:cNvSpPr/>
          <p:nvPr/>
        </p:nvSpPr>
        <p:spPr>
          <a:xfrm>
            <a:off x="7678132" y="-7550075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7CBB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Ampere:</a:t>
            </a:r>
          </a:p>
          <a:p>
            <a:pPr algn="l"/>
            <a:endParaRPr lang="pt-B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Ampere é a unidade de medida da corrente elétrica.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Símbolo: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Representado pela letra A.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Equação Fundamental: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A corrente elétrica (I) é a quantidade de carga elétrica que passa por um ponto em um circuito em um segundo.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bg1"/>
                </a:solidFill>
                <a:effectLst/>
                <a:latin typeface="Söhne"/>
              </a:rPr>
              <a:t>Relação com Coulomb: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Um Ampere é definido como um Coulomb por segundo.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1957C14-995E-8360-EF22-8CBB4BE5488F}"/>
              </a:ext>
            </a:extLst>
          </p:cNvPr>
          <p:cNvSpPr/>
          <p:nvPr/>
        </p:nvSpPr>
        <p:spPr>
          <a:xfrm>
            <a:off x="7678132" y="473047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E0D5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Volt:</a:t>
            </a:r>
            <a:endParaRPr lang="pt-BR" b="0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Volt é a unidade de medida da diferença de potencial elétrico, ou seja, da tensão elétrica.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Símbolo: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Representado pela letra V.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Equação Fundamental: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A diferença de potencial elétrico (V) entre dois pontos de um circuito é a energia necessária para mover uma unidade de carga de um ponto para o outro.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Relação com Joules e Coulomb: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Um Volt é definido como um Joule por Coulomb.</a:t>
            </a:r>
          </a:p>
        </p:txBody>
      </p:sp>
    </p:spTree>
    <p:extLst>
      <p:ext uri="{BB962C8B-B14F-4D97-AF65-F5344CB8AC3E}">
        <p14:creationId xmlns:p14="http://schemas.microsoft.com/office/powerpoint/2010/main" val="1539245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1ª Lei de OHM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9C5080-19D3-AFCA-7497-9F20105D2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3" y="2427316"/>
            <a:ext cx="10536460" cy="3513514"/>
          </a:xfrm>
        </p:spPr>
        <p:txBody>
          <a:bodyPr>
            <a:normAutofit/>
          </a:bodyPr>
          <a:lstStyle/>
          <a:p>
            <a:r>
              <a:rPr lang="pt-BR" sz="2800" dirty="0"/>
              <a:t>A lei de OHM é: A lei fundamental mais utilizadas em circuitos elétricos, ela defini de forma matemática as relações de tensão, corrente e resistência elétrica, para o bom funcionamento do circuito.</a:t>
            </a:r>
            <a:endParaRPr lang="pt-BR" sz="20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14A8996-9374-60E4-5C3E-3874E224055B}"/>
              </a:ext>
            </a:extLst>
          </p:cNvPr>
          <p:cNvSpPr/>
          <p:nvPr/>
        </p:nvSpPr>
        <p:spPr>
          <a:xfrm>
            <a:off x="7678132" y="-6916702"/>
            <a:ext cx="3920490" cy="5911906"/>
          </a:xfrm>
          <a:prstGeom prst="roundRect">
            <a:avLst>
              <a:gd name="adj" fmla="val 1759"/>
            </a:avLst>
          </a:prstGeom>
          <a:solidFill>
            <a:srgbClr val="E0D5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Volt:</a:t>
            </a:r>
            <a:endParaRPr lang="pt-BR" b="0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Definição: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Volt é a unidade de medida da diferença de potencial elétrico, ou seja, da tensão elétrica.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Símbolo: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Representado pela letra V.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Equação Fundamental: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A diferença de potencial elétrico (V) entre dois pontos de um circuito é a energia necessária para mover uma unidade de carga de um ponto para o outro.</a:t>
            </a:r>
          </a:p>
          <a:p>
            <a:pPr algn="l">
              <a:buFont typeface="+mj-lt"/>
              <a:buAutoNum type="arabicPeriod"/>
            </a:pPr>
            <a:endParaRPr lang="pt-BR" b="1" i="0" dirty="0">
              <a:solidFill>
                <a:schemeClr val="tx2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chemeClr val="tx2"/>
                </a:solidFill>
                <a:effectLst/>
                <a:latin typeface="Söhne"/>
              </a:rPr>
              <a:t>Relação com Joules e Coulomb:</a:t>
            </a:r>
            <a:r>
              <a:rPr lang="pt-BR" b="0" i="0" dirty="0">
                <a:solidFill>
                  <a:schemeClr val="tx2"/>
                </a:solidFill>
                <a:effectLst/>
                <a:latin typeface="Söhne"/>
              </a:rPr>
              <a:t> Um Volt é definido como um Joule por Coulomb.</a:t>
            </a:r>
          </a:p>
        </p:txBody>
      </p:sp>
    </p:spTree>
    <p:extLst>
      <p:ext uri="{BB962C8B-B14F-4D97-AF65-F5344CB8AC3E}">
        <p14:creationId xmlns:p14="http://schemas.microsoft.com/office/powerpoint/2010/main" val="1928477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1ª Lei de OHM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9C5080-19D3-AFCA-7497-9F20105D2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3" y="2427316"/>
            <a:ext cx="10536460" cy="3513514"/>
          </a:xfrm>
        </p:spPr>
        <p:txBody>
          <a:bodyPr>
            <a:normAutofit/>
          </a:bodyPr>
          <a:lstStyle/>
          <a:p>
            <a:r>
              <a:rPr lang="pt-BR" sz="2800" dirty="0"/>
              <a:t>A primeira lei de ohm estabelece que a razão entre a diferença de potencial e a corrente elétrica em um condutor é igual a resistência elétrica deste condutor.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65247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7353C-C075-7C4B-E676-445D5D3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1ª Lei de OHM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B576E61-7BD4-C026-45C8-A2A719F4C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88" y="2227810"/>
            <a:ext cx="10229850" cy="283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57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locksVTI">
  <a:themeElements>
    <a:clrScheme name="AnalogousFromLightSeedLeftStep">
      <a:dk1>
        <a:srgbClr val="000000"/>
      </a:dk1>
      <a:lt1>
        <a:srgbClr val="FFFFFF"/>
      </a:lt1>
      <a:dk2>
        <a:srgbClr val="242B41"/>
      </a:dk2>
      <a:lt2>
        <a:srgbClr val="E2E8E2"/>
      </a:lt2>
      <a:accent1>
        <a:srgbClr val="D18BD1"/>
      </a:accent1>
      <a:accent2>
        <a:srgbClr val="A471C7"/>
      </a:accent2>
      <a:accent3>
        <a:srgbClr val="978BD1"/>
      </a:accent3>
      <a:accent4>
        <a:srgbClr val="7186C7"/>
      </a:accent4>
      <a:accent5>
        <a:srgbClr val="71AAC7"/>
      </a:accent5>
      <a:accent6>
        <a:srgbClr val="65B1AB"/>
      </a:accent6>
      <a:hlink>
        <a:srgbClr val="568F57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908</Words>
  <Application>Microsoft Office PowerPoint</Application>
  <PresentationFormat>Widescreen</PresentationFormat>
  <Paragraphs>117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Avenir Next LT Pro</vt:lpstr>
      <vt:lpstr>Avenir Next LT Pro Light</vt:lpstr>
      <vt:lpstr>Gill Sans Nova Cond Ultra Bold</vt:lpstr>
      <vt:lpstr>Söhne</vt:lpstr>
      <vt:lpstr>BlocksVTI</vt:lpstr>
      <vt:lpstr>Internet das Coisas</vt:lpstr>
      <vt:lpstr>Introdução</vt:lpstr>
      <vt:lpstr>Apresentação do PowerPoint</vt:lpstr>
      <vt:lpstr>Apresentação do PowerPoint</vt:lpstr>
      <vt:lpstr>Apresentação do PowerPoint</vt:lpstr>
      <vt:lpstr>Apresentação do PowerPoint</vt:lpstr>
      <vt:lpstr>1ª Lei de OHM</vt:lpstr>
      <vt:lpstr>1ª Lei de OHM</vt:lpstr>
      <vt:lpstr>1ª Lei de OHM</vt:lpstr>
      <vt:lpstr>1ª Lei de OHM</vt:lpstr>
      <vt:lpstr>1ª Lei de OHM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Gestão de projetos</dc:title>
  <dc:creator>LEONARDO HENRIQUE RAIZ</dc:creator>
  <cp:lastModifiedBy>Leonardo Raiz</cp:lastModifiedBy>
  <cp:revision>10</cp:revision>
  <dcterms:created xsi:type="dcterms:W3CDTF">2023-12-20T18:32:02Z</dcterms:created>
  <dcterms:modified xsi:type="dcterms:W3CDTF">2024-01-25T02:27:53Z</dcterms:modified>
</cp:coreProperties>
</file>